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F8F99-11F5-470B-833D-483CE0E20D6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7BB8E-A4E1-4C1D-AA6C-49B7217FF3ED}">
      <dgm:prSet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VAD HÄNDER 2021?</a:t>
          </a:r>
        </a:p>
      </dgm:t>
    </dgm:pt>
    <dgm:pt modelId="{061412AF-CAA2-4E46-A475-D08F3D9B4A16}" type="parTrans" cxnId="{73BBF6B1-E714-4119-B7A7-855CA7A28AED}">
      <dgm:prSet/>
      <dgm:spPr/>
      <dgm:t>
        <a:bodyPr/>
        <a:lstStyle/>
        <a:p>
          <a:endParaRPr lang="en-US"/>
        </a:p>
      </dgm:t>
    </dgm:pt>
    <dgm:pt modelId="{84F5F3DF-32F2-42B8-8B8B-8E78CCC0D982}" type="sibTrans" cxnId="{73BBF6B1-E714-4119-B7A7-855CA7A28AED}">
      <dgm:prSet/>
      <dgm:spPr/>
      <dgm:t>
        <a:bodyPr/>
        <a:lstStyle/>
        <a:p>
          <a:endParaRPr lang="en-US"/>
        </a:p>
      </dgm:t>
    </dgm:pt>
    <dgm:pt modelId="{1D247608-C9A2-4402-BB8A-1E2B31ADE926}">
      <dgm:prSet/>
      <dgm:spPr/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Ny EU-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ansökan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SMAK –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beslut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juni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gm:t>
    </dgm:pt>
    <dgm:pt modelId="{0FAE350D-26CD-47B3-80B3-2F31FF218585}" type="parTrans" cxnId="{B221C937-59EF-47BD-85AD-BF13EB11D3F8}">
      <dgm:prSet/>
      <dgm:spPr/>
      <dgm:t>
        <a:bodyPr/>
        <a:lstStyle/>
        <a:p>
          <a:endParaRPr lang="en-US"/>
        </a:p>
      </dgm:t>
    </dgm:pt>
    <dgm:pt modelId="{D173E842-F18F-4468-BF11-95147EEAF0E9}" type="sibTrans" cxnId="{B221C937-59EF-47BD-85AD-BF13EB11D3F8}">
      <dgm:prSet/>
      <dgm:spPr/>
      <dgm:t>
        <a:bodyPr/>
        <a:lstStyle/>
        <a:p>
          <a:endParaRPr lang="en-US"/>
        </a:p>
      </dgm:t>
    </dgm:pt>
    <dgm:pt modelId="{B6A2E27F-9D45-460A-BC19-C9E4D570F2CB}">
      <dgm:prSet/>
      <dgm:spPr/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Ny regional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ansökan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kring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handlingsplanen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för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livsmedelsstrategin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 Smart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specialisering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gm:t>
    </dgm:pt>
    <dgm:pt modelId="{BA485CB2-F842-42EF-A2E7-441EFF28622C}" type="parTrans" cxnId="{5B90E3FC-9661-4754-9684-5E34FA4A809B}">
      <dgm:prSet/>
      <dgm:spPr/>
      <dgm:t>
        <a:bodyPr/>
        <a:lstStyle/>
        <a:p>
          <a:endParaRPr lang="en-US"/>
        </a:p>
      </dgm:t>
    </dgm:pt>
    <dgm:pt modelId="{71EE5695-669A-475B-9C60-77B33C192E59}" type="sibTrans" cxnId="{5B90E3FC-9661-4754-9684-5E34FA4A809B}">
      <dgm:prSet/>
      <dgm:spPr/>
      <dgm:t>
        <a:bodyPr/>
        <a:lstStyle/>
        <a:p>
          <a:endParaRPr lang="en-US"/>
        </a:p>
      </dgm:t>
    </dgm:pt>
    <dgm:pt modelId="{2C0D81CC-488E-4BCF-8C43-7CA2A4B9AAA5}">
      <dgm:prSet/>
      <dgm:spPr/>
      <dgm:t>
        <a:bodyPr/>
        <a:lstStyle/>
        <a:p>
          <a:pPr algn="l"/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Klusterstrategi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gm:t>
    </dgm:pt>
    <dgm:pt modelId="{EBCD69F5-66AF-4020-9DA9-5CE9BD18C75F}" type="parTrans" cxnId="{81106F0F-571D-41B0-9BA7-A6ED63CB0E36}">
      <dgm:prSet/>
      <dgm:spPr/>
      <dgm:t>
        <a:bodyPr/>
        <a:lstStyle/>
        <a:p>
          <a:endParaRPr lang="en-US"/>
        </a:p>
      </dgm:t>
    </dgm:pt>
    <dgm:pt modelId="{8DDA597B-1218-410F-9D77-7CA91CC6CF54}" type="sibTrans" cxnId="{81106F0F-571D-41B0-9BA7-A6ED63CB0E36}">
      <dgm:prSet/>
      <dgm:spPr/>
      <dgm:t>
        <a:bodyPr/>
        <a:lstStyle/>
        <a:p>
          <a:endParaRPr lang="en-US"/>
        </a:p>
      </dgm:t>
    </dgm:pt>
    <dgm:pt modelId="{6F8A0CBB-37D7-48F5-8500-EE5088735DEF}">
      <dgm:prSet/>
      <dgm:spPr/>
      <dgm:t>
        <a:bodyPr/>
        <a:lstStyle/>
        <a:p>
          <a:pPr algn="l"/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Lansering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av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ny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hemsida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och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konsumentplattform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gm:t>
    </dgm:pt>
    <dgm:pt modelId="{8B8A5E1D-95D0-48DB-B00A-959A4A664E39}" type="parTrans" cxnId="{A5114074-34B8-4558-80E6-616F9A0CCBC9}">
      <dgm:prSet/>
      <dgm:spPr/>
      <dgm:t>
        <a:bodyPr/>
        <a:lstStyle/>
        <a:p>
          <a:endParaRPr lang="en-US"/>
        </a:p>
      </dgm:t>
    </dgm:pt>
    <dgm:pt modelId="{7B7C0573-2E48-4FC3-81EE-3433AEC891D7}" type="sibTrans" cxnId="{A5114074-34B8-4558-80E6-616F9A0CCBC9}">
      <dgm:prSet/>
      <dgm:spPr/>
      <dgm:t>
        <a:bodyPr/>
        <a:lstStyle/>
        <a:p>
          <a:endParaRPr lang="en-US"/>
        </a:p>
      </dgm:t>
    </dgm:pt>
    <dgm:pt modelId="{F3A1006D-E6BD-4EE8-8EF7-A40E73F74EE6}">
      <dgm:prSet/>
      <dgm:spPr/>
      <dgm:t>
        <a:bodyPr/>
        <a:lstStyle/>
        <a:p>
          <a:pPr algn="l"/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Avslut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av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affärsutvecklingsprogram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gm:t>
    </dgm:pt>
    <dgm:pt modelId="{9CA4F37B-97EA-4CEF-AED8-8318991553AD}" type="parTrans" cxnId="{561E190B-1A71-428F-B262-2523E1B36354}">
      <dgm:prSet/>
      <dgm:spPr/>
      <dgm:t>
        <a:bodyPr/>
        <a:lstStyle/>
        <a:p>
          <a:endParaRPr lang="en-US"/>
        </a:p>
      </dgm:t>
    </dgm:pt>
    <dgm:pt modelId="{948EC4ED-2770-4950-A7D9-8A0239B94F36}" type="sibTrans" cxnId="{561E190B-1A71-428F-B262-2523E1B36354}">
      <dgm:prSet/>
      <dgm:spPr/>
      <dgm:t>
        <a:bodyPr/>
        <a:lstStyle/>
        <a:p>
          <a:endParaRPr lang="en-US"/>
        </a:p>
      </dgm:t>
    </dgm:pt>
    <dgm:pt modelId="{F99F70F1-3FD0-4437-A5BB-53BDEEC9B689}">
      <dgm:prSet/>
      <dgm:spPr/>
      <dgm:t>
        <a:bodyPr/>
        <a:lstStyle/>
        <a:p>
          <a:pPr algn="l"/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Avslut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av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Lönsam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Tillväxt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Matregion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Värmland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gm:t>
    </dgm:pt>
    <dgm:pt modelId="{86ED1595-C9C5-4343-88C4-9A5371FA626F}" type="parTrans" cxnId="{897F86B9-948E-44DB-A662-08E8FF97A131}">
      <dgm:prSet/>
      <dgm:spPr/>
      <dgm:t>
        <a:bodyPr/>
        <a:lstStyle/>
        <a:p>
          <a:endParaRPr lang="en-US"/>
        </a:p>
      </dgm:t>
    </dgm:pt>
    <dgm:pt modelId="{019A5077-0C94-41DD-A1D8-9FF0777550CB}" type="sibTrans" cxnId="{897F86B9-948E-44DB-A662-08E8FF97A131}">
      <dgm:prSet/>
      <dgm:spPr/>
      <dgm:t>
        <a:bodyPr/>
        <a:lstStyle/>
        <a:p>
          <a:endParaRPr lang="en-US"/>
        </a:p>
      </dgm:t>
    </dgm:pt>
    <dgm:pt modelId="{D4CD27BF-10BC-6546-841B-667158DC89EE}" type="pres">
      <dgm:prSet presAssocID="{10EF8F99-11F5-470B-833D-483CE0E20D63}" presName="cycle" presStyleCnt="0">
        <dgm:presLayoutVars>
          <dgm:dir/>
          <dgm:resizeHandles val="exact"/>
        </dgm:presLayoutVars>
      </dgm:prSet>
      <dgm:spPr/>
    </dgm:pt>
    <dgm:pt modelId="{AD371AE9-53CE-E646-B487-FA2C77F04655}" type="pres">
      <dgm:prSet presAssocID="{3A47BB8E-A4E1-4C1D-AA6C-49B7217FF3ED}" presName="node" presStyleLbl="revTx" presStyleIdx="0" presStyleCnt="1" custScaleX="104383">
        <dgm:presLayoutVars>
          <dgm:bulletEnabled val="1"/>
        </dgm:presLayoutVars>
      </dgm:prSet>
      <dgm:spPr/>
    </dgm:pt>
  </dgm:ptLst>
  <dgm:cxnLst>
    <dgm:cxn modelId="{561E190B-1A71-428F-B262-2523E1B36354}" srcId="{3A47BB8E-A4E1-4C1D-AA6C-49B7217FF3ED}" destId="{F3A1006D-E6BD-4EE8-8EF7-A40E73F74EE6}" srcOrd="4" destOrd="0" parTransId="{9CA4F37B-97EA-4CEF-AED8-8318991553AD}" sibTransId="{948EC4ED-2770-4950-A7D9-8A0239B94F36}"/>
    <dgm:cxn modelId="{81106F0F-571D-41B0-9BA7-A6ED63CB0E36}" srcId="{3A47BB8E-A4E1-4C1D-AA6C-49B7217FF3ED}" destId="{2C0D81CC-488E-4BCF-8C43-7CA2A4B9AAA5}" srcOrd="2" destOrd="0" parTransId="{EBCD69F5-66AF-4020-9DA9-5CE9BD18C75F}" sibTransId="{8DDA597B-1218-410F-9D77-7CA91CC6CF54}"/>
    <dgm:cxn modelId="{B221C937-59EF-47BD-85AD-BF13EB11D3F8}" srcId="{3A47BB8E-A4E1-4C1D-AA6C-49B7217FF3ED}" destId="{1D247608-C9A2-4402-BB8A-1E2B31ADE926}" srcOrd="0" destOrd="0" parTransId="{0FAE350D-26CD-47B3-80B3-2F31FF218585}" sibTransId="{D173E842-F18F-4468-BF11-95147EEAF0E9}"/>
    <dgm:cxn modelId="{61528250-26BA-004A-B05A-96E3A2F3023B}" type="presOf" srcId="{F99F70F1-3FD0-4437-A5BB-53BDEEC9B689}" destId="{AD371AE9-53CE-E646-B487-FA2C77F04655}" srcOrd="0" destOrd="6" presId="urn:microsoft.com/office/officeart/2005/8/layout/cycle1"/>
    <dgm:cxn modelId="{A533A158-6BBD-604C-ADC5-CDC5578C21A8}" type="presOf" srcId="{B6A2E27F-9D45-460A-BC19-C9E4D570F2CB}" destId="{AD371AE9-53CE-E646-B487-FA2C77F04655}" srcOrd="0" destOrd="2" presId="urn:microsoft.com/office/officeart/2005/8/layout/cycle1"/>
    <dgm:cxn modelId="{22A50060-EC49-994D-87B1-3A65BAE49401}" type="presOf" srcId="{10EF8F99-11F5-470B-833D-483CE0E20D63}" destId="{D4CD27BF-10BC-6546-841B-667158DC89EE}" srcOrd="0" destOrd="0" presId="urn:microsoft.com/office/officeart/2005/8/layout/cycle1"/>
    <dgm:cxn modelId="{1D12D76C-A9F5-3E4A-92E4-D7AD76800F4D}" type="presOf" srcId="{3A47BB8E-A4E1-4C1D-AA6C-49B7217FF3ED}" destId="{AD371AE9-53CE-E646-B487-FA2C77F04655}" srcOrd="0" destOrd="0" presId="urn:microsoft.com/office/officeart/2005/8/layout/cycle1"/>
    <dgm:cxn modelId="{A5114074-34B8-4558-80E6-616F9A0CCBC9}" srcId="{3A47BB8E-A4E1-4C1D-AA6C-49B7217FF3ED}" destId="{6F8A0CBB-37D7-48F5-8500-EE5088735DEF}" srcOrd="3" destOrd="0" parTransId="{8B8A5E1D-95D0-48DB-B00A-959A4A664E39}" sibTransId="{7B7C0573-2E48-4FC3-81EE-3433AEC891D7}"/>
    <dgm:cxn modelId="{0D0CEA75-F2E6-9B49-81DE-AA91DA117333}" type="presOf" srcId="{2C0D81CC-488E-4BCF-8C43-7CA2A4B9AAA5}" destId="{AD371AE9-53CE-E646-B487-FA2C77F04655}" srcOrd="0" destOrd="3" presId="urn:microsoft.com/office/officeart/2005/8/layout/cycle1"/>
    <dgm:cxn modelId="{D519B681-4D82-7049-B612-675246556792}" type="presOf" srcId="{1D247608-C9A2-4402-BB8A-1E2B31ADE926}" destId="{AD371AE9-53CE-E646-B487-FA2C77F04655}" srcOrd="0" destOrd="1" presId="urn:microsoft.com/office/officeart/2005/8/layout/cycle1"/>
    <dgm:cxn modelId="{FA774CA0-50EE-EE4D-8755-630974F1F0EE}" type="presOf" srcId="{F3A1006D-E6BD-4EE8-8EF7-A40E73F74EE6}" destId="{AD371AE9-53CE-E646-B487-FA2C77F04655}" srcOrd="0" destOrd="5" presId="urn:microsoft.com/office/officeart/2005/8/layout/cycle1"/>
    <dgm:cxn modelId="{73BBF6B1-E714-4119-B7A7-855CA7A28AED}" srcId="{10EF8F99-11F5-470B-833D-483CE0E20D63}" destId="{3A47BB8E-A4E1-4C1D-AA6C-49B7217FF3ED}" srcOrd="0" destOrd="0" parTransId="{061412AF-CAA2-4E46-A475-D08F3D9B4A16}" sibTransId="{84F5F3DF-32F2-42B8-8B8B-8E78CCC0D982}"/>
    <dgm:cxn modelId="{897F86B9-948E-44DB-A662-08E8FF97A131}" srcId="{3A47BB8E-A4E1-4C1D-AA6C-49B7217FF3ED}" destId="{F99F70F1-3FD0-4437-A5BB-53BDEEC9B689}" srcOrd="5" destOrd="0" parTransId="{86ED1595-C9C5-4343-88C4-9A5371FA626F}" sibTransId="{019A5077-0C94-41DD-A1D8-9FF0777550CB}"/>
    <dgm:cxn modelId="{A2F31DC3-1701-4B45-B78B-606788F0955B}" type="presOf" srcId="{6F8A0CBB-37D7-48F5-8500-EE5088735DEF}" destId="{AD371AE9-53CE-E646-B487-FA2C77F04655}" srcOrd="0" destOrd="4" presId="urn:microsoft.com/office/officeart/2005/8/layout/cycle1"/>
    <dgm:cxn modelId="{5B90E3FC-9661-4754-9684-5E34FA4A809B}" srcId="{3A47BB8E-A4E1-4C1D-AA6C-49B7217FF3ED}" destId="{B6A2E27F-9D45-460A-BC19-C9E4D570F2CB}" srcOrd="1" destOrd="0" parTransId="{BA485CB2-F842-42EF-A2E7-441EFF28622C}" sibTransId="{71EE5695-669A-475B-9C60-77B33C192E59}"/>
    <dgm:cxn modelId="{E31D788E-7B50-554A-B6C7-E48DA9B06B30}" type="presParOf" srcId="{D4CD27BF-10BC-6546-841B-667158DC89EE}" destId="{AD371AE9-53CE-E646-B487-FA2C77F04655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71AE9-53CE-E646-B487-FA2C77F04655}">
      <dsp:nvSpPr>
        <dsp:cNvPr id="0" name=""/>
        <dsp:cNvSpPr/>
      </dsp:nvSpPr>
      <dsp:spPr>
        <a:xfrm>
          <a:off x="7" y="1140"/>
          <a:ext cx="5808740" cy="5564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bg1"/>
              </a:solidFill>
            </a:rPr>
            <a:t>VAD HÄNDER 2021?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Ny EU-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ansökan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SMAK –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beslut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juni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Ny regional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ansökan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kring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handlingsplanen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för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livsmedelsstrategin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 Smart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specialisering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Klusterstrategi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Lansering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av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ny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hemsida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och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konsumentplattform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Avslut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av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affärsutvecklingsprogram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Avslut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av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Lönsam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Tillväxt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Matregion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Värmland</a:t>
          </a:r>
          <a:r>
            <a:rPr lang="en-US" sz="2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sp:txBody>
      <dsp:txXfrm>
        <a:off x="7" y="1140"/>
        <a:ext cx="5808740" cy="556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9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8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4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5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8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7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April 19,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898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ED38CFE-0538-441B-898E-E250AF1CA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233B3E-2E36-4F3F-B5BC-634B92479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3" y="0"/>
            <a:ext cx="11734800" cy="4656647"/>
          </a:xfrm>
          <a:prstGeom prst="rect">
            <a:avLst/>
          </a:prstGeom>
          <a:gradFill>
            <a:gsLst>
              <a:gs pos="0">
                <a:schemeClr val="accent5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61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73D92B1-1E1C-4919-9D6B-4EFE0210A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0"/>
            <a:ext cx="12192003" cy="4656647"/>
          </a:xfrm>
          <a:prstGeom prst="rect">
            <a:avLst/>
          </a:prstGeom>
          <a:gradFill>
            <a:gsLst>
              <a:gs pos="7000">
                <a:schemeClr val="accent2"/>
              </a:gs>
              <a:gs pos="99000">
                <a:schemeClr val="accent4">
                  <a:alpha val="3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02D3688-592E-4A04-8069-6872E42B2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083179" y="-2452175"/>
            <a:ext cx="4656647" cy="956099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chemeClr val="accent6">
                  <a:lumMod val="75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4F67871-4E88-46B0-8DC1-EF7F505E3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4251" y="1"/>
            <a:ext cx="2747747" cy="4657283"/>
          </a:xfrm>
          <a:prstGeom prst="rect">
            <a:avLst/>
          </a:prstGeom>
          <a:gradFill>
            <a:gsLst>
              <a:gs pos="38000">
                <a:schemeClr val="accent4">
                  <a:alpha val="14000"/>
                </a:schemeClr>
              </a:gs>
              <a:gs pos="92000">
                <a:schemeClr val="accent6">
                  <a:lumMod val="75000"/>
                  <a:alpha val="8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EF9A8C-F1D9-FF41-9E1C-89AC5511D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227" y="17085"/>
            <a:ext cx="9448800" cy="136692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Värdet av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Samla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EF962B-3C70-EE43-9B29-F7AE8B937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238254"/>
            <a:ext cx="9448800" cy="1830771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Erfarenhet 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Legitimitet 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Styrka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16" name="Bildobjekt 15" descr="En bild som visar nöt, frukt, skivad&#10;&#10;Automatiskt genererad beskrivning">
            <a:extLst>
              <a:ext uri="{FF2B5EF4-FFF2-40B4-BE49-F238E27FC236}">
                <a16:creationId xmlns:a16="http://schemas.microsoft.com/office/drawing/2014/main" id="{68F56E3D-6563-354C-BC9A-127A37CD1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16" r="-1" b="9283"/>
          <a:stretch/>
        </p:blipFill>
        <p:spPr>
          <a:xfrm>
            <a:off x="1148855" y="3374047"/>
            <a:ext cx="2556000" cy="2556000"/>
          </a:xfrm>
          <a:custGeom>
            <a:avLst/>
            <a:gdLst/>
            <a:ahLst/>
            <a:cxnLst/>
            <a:rect l="l" t="t" r="r" b="b"/>
            <a:pathLst>
              <a:path w="3061272" h="3061272">
                <a:moveTo>
                  <a:pt x="1530636" y="0"/>
                </a:moveTo>
                <a:cubicBezTo>
                  <a:pt x="2375983" y="0"/>
                  <a:pt x="3061272" y="685289"/>
                  <a:pt x="3061272" y="1530636"/>
                </a:cubicBezTo>
                <a:cubicBezTo>
                  <a:pt x="3061272" y="2375983"/>
                  <a:pt x="2375983" y="3061272"/>
                  <a:pt x="1530636" y="3061272"/>
                </a:cubicBezTo>
                <a:cubicBezTo>
                  <a:pt x="685289" y="3061272"/>
                  <a:pt x="0" y="2375983"/>
                  <a:pt x="0" y="1530636"/>
                </a:cubicBezTo>
                <a:cubicBezTo>
                  <a:pt x="0" y="685289"/>
                  <a:pt x="685289" y="0"/>
                  <a:pt x="1530636" y="0"/>
                </a:cubicBezTo>
                <a:close/>
              </a:path>
            </a:pathLst>
          </a:custGeom>
        </p:spPr>
      </p:pic>
      <p:pic>
        <p:nvPicPr>
          <p:cNvPr id="12" name="Bildobjekt 11" descr="En bild som visar mark, munk&#10;&#10;Automatiskt genererad beskrivning">
            <a:extLst>
              <a:ext uri="{FF2B5EF4-FFF2-40B4-BE49-F238E27FC236}">
                <a16:creationId xmlns:a16="http://schemas.microsoft.com/office/drawing/2014/main" id="{2D2E423B-00B2-EC42-97E1-D7AB057AF5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7" r="14262" b="-1"/>
          <a:stretch/>
        </p:blipFill>
        <p:spPr>
          <a:xfrm>
            <a:off x="4613851" y="3374047"/>
            <a:ext cx="2556000" cy="2556000"/>
          </a:xfrm>
          <a:custGeom>
            <a:avLst/>
            <a:gdLst/>
            <a:ahLst/>
            <a:cxnLst/>
            <a:rect l="l" t="t" r="r" b="b"/>
            <a:pathLst>
              <a:path w="3061272" h="3061272">
                <a:moveTo>
                  <a:pt x="1530636" y="0"/>
                </a:moveTo>
                <a:cubicBezTo>
                  <a:pt x="2375983" y="0"/>
                  <a:pt x="3061272" y="685289"/>
                  <a:pt x="3061272" y="1530636"/>
                </a:cubicBezTo>
                <a:cubicBezTo>
                  <a:pt x="3061272" y="2375983"/>
                  <a:pt x="2375983" y="3061272"/>
                  <a:pt x="1530636" y="3061272"/>
                </a:cubicBezTo>
                <a:cubicBezTo>
                  <a:pt x="685289" y="3061272"/>
                  <a:pt x="0" y="2375983"/>
                  <a:pt x="0" y="1530636"/>
                </a:cubicBezTo>
                <a:cubicBezTo>
                  <a:pt x="0" y="685289"/>
                  <a:pt x="685289" y="0"/>
                  <a:pt x="1530636" y="0"/>
                </a:cubicBezTo>
                <a:close/>
              </a:path>
            </a:pathLst>
          </a:custGeom>
        </p:spPr>
      </p:pic>
      <p:pic>
        <p:nvPicPr>
          <p:cNvPr id="8" name="Bildobjekt 7" descr="En bild som visar grönsaker&#10;&#10;Automatiskt genererad beskrivning">
            <a:extLst>
              <a:ext uri="{FF2B5EF4-FFF2-40B4-BE49-F238E27FC236}">
                <a16:creationId xmlns:a16="http://schemas.microsoft.com/office/drawing/2014/main" id="{8E3FC36F-B7F7-6E4D-8768-39584DECA3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60" r="11989" b="-2"/>
          <a:stretch/>
        </p:blipFill>
        <p:spPr>
          <a:xfrm>
            <a:off x="8058069" y="3374047"/>
            <a:ext cx="2556000" cy="2556000"/>
          </a:xfrm>
          <a:custGeom>
            <a:avLst/>
            <a:gdLst/>
            <a:ahLst/>
            <a:cxnLst/>
            <a:rect l="l" t="t" r="r" b="b"/>
            <a:pathLst>
              <a:path w="3061272" h="3061272">
                <a:moveTo>
                  <a:pt x="1530636" y="0"/>
                </a:moveTo>
                <a:cubicBezTo>
                  <a:pt x="2375983" y="0"/>
                  <a:pt x="3061272" y="685289"/>
                  <a:pt x="3061272" y="1530636"/>
                </a:cubicBezTo>
                <a:cubicBezTo>
                  <a:pt x="3061272" y="2375983"/>
                  <a:pt x="2375983" y="3061272"/>
                  <a:pt x="1530636" y="3061272"/>
                </a:cubicBezTo>
                <a:cubicBezTo>
                  <a:pt x="685289" y="3061272"/>
                  <a:pt x="0" y="2375983"/>
                  <a:pt x="0" y="1530636"/>
                </a:cubicBezTo>
                <a:cubicBezTo>
                  <a:pt x="0" y="685289"/>
                  <a:pt x="685289" y="0"/>
                  <a:pt x="1530636" y="0"/>
                </a:cubicBezTo>
                <a:close/>
              </a:path>
            </a:pathLst>
          </a:cu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CA9840DD-D7C7-924D-9FBF-9C6D3EFAF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678" y="6162124"/>
            <a:ext cx="5793719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5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631DC8F8-BA0E-49EE-AEC3-298CDE8B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0823" y="125485"/>
            <a:ext cx="6346209" cy="609523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7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88272" y="2550274"/>
            <a:ext cx="2502407" cy="6113043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245782" y="1257085"/>
            <a:ext cx="4318303" cy="4318303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4B448992-E004-F043-854A-C4042416D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749" y="6174481"/>
            <a:ext cx="5793719" cy="650744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1D3A6F0-CD92-FE4E-8184-C8943AC96725}"/>
              </a:ext>
            </a:extLst>
          </p:cNvPr>
          <p:cNvSpPr txBox="1"/>
          <p:nvPr/>
        </p:nvSpPr>
        <p:spPr>
          <a:xfrm>
            <a:off x="62209" y="20257"/>
            <a:ext cx="580875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Januari :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sv-SE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Grune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Woche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Berlin </a:t>
            </a:r>
          </a:p>
          <a:p>
            <a:endParaRPr lang="sv-SE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Februari: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Passion för Mat, Göteborg 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Mars: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	</a:t>
            </a:r>
            <a:r>
              <a:rPr lang="sv-SE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Holdbar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2020, Oslo 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	Lättuggat Branschmingel, Statt Karlstad 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	Corona restriktioner </a:t>
            </a:r>
          </a:p>
          <a:p>
            <a:endParaRPr lang="sv-SE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	Inställd Pop-</a:t>
            </a:r>
            <a:r>
              <a:rPr lang="sv-SE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	Projektskrivningar Corona ansökan 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	Upphandling Länsstyrelsen </a:t>
            </a:r>
          </a:p>
          <a:p>
            <a:endParaRPr lang="sv-SE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	Lansering av Smaka på Värmland, direktsänt 	matlagningsprogram 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	Lansering av Direktleverans till din dörr i samverkan med 	NWT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 	Ny medarbetare – Pernilla Samuelsson, Projektledare 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	Kick-off Affärsutvecklingsprogrammet 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Juli:	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Beslut om Kompetensförsörjning av nyföretagare inom 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livsmedelsbranschen 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Augusti: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Planering av digital omställning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 	Skrivning av nytt EU-projekt -SMAK </a:t>
            </a:r>
          </a:p>
          <a:p>
            <a:endParaRPr lang="sv-SE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September: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Inspirationsträff i Filipstads kommun </a:t>
            </a:r>
          </a:p>
          <a:p>
            <a:endParaRPr lang="sv-SE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Oktober: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Ny medarbetare – Susanne </a:t>
            </a:r>
            <a:r>
              <a:rPr lang="sv-SE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Ekmark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Projektledare 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	Totalt 11 kommuner medfinansierar kommande EU-projekt </a:t>
            </a:r>
          </a:p>
          <a:p>
            <a:endParaRPr lang="sv-SE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November:	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Planering för Nyföretagarutbildning </a:t>
            </a:r>
          </a:p>
          <a:p>
            <a:endParaRPr lang="sv-SE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:	</a:t>
            </a:r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Basfinansiering klar från Karlstad Kommun </a:t>
            </a:r>
          </a:p>
          <a:p>
            <a:r>
              <a:rPr lang="sv-S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sv-SE" dirty="0"/>
          </a:p>
        </p:txBody>
      </p:sp>
      <p:pic>
        <p:nvPicPr>
          <p:cNvPr id="22" name="Bildobjekt 21" descr="Färska Carrots som är fastställda på trä golv">
            <a:extLst>
              <a:ext uri="{FF2B5EF4-FFF2-40B4-BE49-F238E27FC236}">
                <a16:creationId xmlns:a16="http://schemas.microsoft.com/office/drawing/2014/main" id="{F8E7B035-EB29-9A49-AAD3-94D358F86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364" y="267351"/>
            <a:ext cx="4050000" cy="2700000"/>
          </a:xfrm>
          <a:prstGeom prst="rect">
            <a:avLst/>
          </a:prstGeom>
        </p:spPr>
      </p:pic>
      <p:pic>
        <p:nvPicPr>
          <p:cNvPr id="24" name="Bildobjekt 23" descr="Person som håller en handfull tomater">
            <a:extLst>
              <a:ext uri="{FF2B5EF4-FFF2-40B4-BE49-F238E27FC236}">
                <a16:creationId xmlns:a16="http://schemas.microsoft.com/office/drawing/2014/main" id="{2FFF49AB-B6AB-704C-BF7B-D8D58A97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30" y="3234623"/>
            <a:ext cx="4107990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4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631DC8F8-BA0E-49EE-AEC3-298CDE8B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0823" y="125485"/>
            <a:ext cx="6346209" cy="609523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7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88272" y="2550274"/>
            <a:ext cx="2502407" cy="6113043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245782" y="1257085"/>
            <a:ext cx="4318303" cy="4318303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grönsaker, vitlök&#10;&#10;Automatiskt genererad beskrivning">
            <a:extLst>
              <a:ext uri="{FF2B5EF4-FFF2-40B4-BE49-F238E27FC236}">
                <a16:creationId xmlns:a16="http://schemas.microsoft.com/office/drawing/2014/main" id="{95B4859B-FD36-AA4D-ADBC-97FD9669B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46" r="4" b="4"/>
          <a:stretch/>
        </p:blipFill>
        <p:spPr>
          <a:xfrm>
            <a:off x="6870439" y="420141"/>
            <a:ext cx="4542654" cy="2563844"/>
          </a:xfrm>
          <a:prstGeom prst="rect">
            <a:avLst/>
          </a:prstGeom>
        </p:spPr>
      </p:pic>
      <p:pic>
        <p:nvPicPr>
          <p:cNvPr id="10" name="Bildobjekt 9" descr="En bild som visar bord, mat, inomhus, av trä&#10;&#10;Automatiskt genererad beskrivning">
            <a:extLst>
              <a:ext uri="{FF2B5EF4-FFF2-40B4-BE49-F238E27FC236}">
                <a16:creationId xmlns:a16="http://schemas.microsoft.com/office/drawing/2014/main" id="{C262E88A-A034-674C-BC61-FB3E7AEB4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6" r="4" b="23878"/>
          <a:stretch/>
        </p:blipFill>
        <p:spPr>
          <a:xfrm>
            <a:off x="6870439" y="3367385"/>
            <a:ext cx="4542654" cy="2563844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4B448992-E004-F043-854A-C4042416D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749" y="6174481"/>
            <a:ext cx="5793719" cy="650744"/>
          </a:xfrm>
          <a:prstGeom prst="rect">
            <a:avLst/>
          </a:prstGeom>
        </p:spPr>
      </p:pic>
      <p:graphicFrame>
        <p:nvGraphicFramePr>
          <p:cNvPr id="125" name="textruta 10">
            <a:extLst>
              <a:ext uri="{FF2B5EF4-FFF2-40B4-BE49-F238E27FC236}">
                <a16:creationId xmlns:a16="http://schemas.microsoft.com/office/drawing/2014/main" id="{522603F1-5C74-4FD5-812B-981F40A3A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794193"/>
              </p:ext>
            </p:extLst>
          </p:nvPr>
        </p:nvGraphicFramePr>
        <p:xfrm>
          <a:off x="138070" y="779092"/>
          <a:ext cx="5808756" cy="556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125600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_2SEEDS">
      <a:dk1>
        <a:srgbClr val="000000"/>
      </a:dk1>
      <a:lt1>
        <a:srgbClr val="FFFFFF"/>
      </a:lt1>
      <a:dk2>
        <a:srgbClr val="282441"/>
      </a:dk2>
      <a:lt2>
        <a:srgbClr val="E2E6E8"/>
      </a:lt2>
      <a:accent1>
        <a:srgbClr val="BA8F7F"/>
      </a:accent1>
      <a:accent2>
        <a:srgbClr val="C6969D"/>
      </a:accent2>
      <a:accent3>
        <a:srgbClr val="B1A282"/>
      </a:accent3>
      <a:accent4>
        <a:srgbClr val="76ACA6"/>
      </a:accent4>
      <a:accent5>
        <a:srgbClr val="7EA8B9"/>
      </a:accent5>
      <a:accent6>
        <a:srgbClr val="7F8FBA"/>
      </a:accent6>
      <a:hlink>
        <a:srgbClr val="5D8A9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290</Words>
  <Application>Microsoft Macintosh PowerPoint</Application>
  <PresentationFormat>Bredbild</PresentationFormat>
  <Paragraphs>44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Gill Sans Nova</vt:lpstr>
      <vt:lpstr>GradientRiseVTI</vt:lpstr>
      <vt:lpstr>Värdet av  Samla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Susanne Ekmark</dc:creator>
  <cp:lastModifiedBy>Susanne Ekmark</cp:lastModifiedBy>
  <cp:revision>16</cp:revision>
  <dcterms:created xsi:type="dcterms:W3CDTF">2021-03-24T06:24:44Z</dcterms:created>
  <dcterms:modified xsi:type="dcterms:W3CDTF">2021-04-19T09:08:02Z</dcterms:modified>
</cp:coreProperties>
</file>